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7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A93292-D432-4DEF-834B-29AB2D4FAE46}"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311B4-B748-4EEB-B524-49E636508474}" type="slidenum">
              <a:rPr lang="en-US" smtClean="0"/>
              <a:t>‹#›</a:t>
            </a:fld>
            <a:endParaRPr lang="en-US"/>
          </a:p>
        </p:txBody>
      </p:sp>
    </p:spTree>
    <p:extLst>
      <p:ext uri="{BB962C8B-B14F-4D97-AF65-F5344CB8AC3E}">
        <p14:creationId xmlns:p14="http://schemas.microsoft.com/office/powerpoint/2010/main" val="81891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A93292-D432-4DEF-834B-29AB2D4FAE46}"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311B4-B748-4EEB-B524-49E636508474}" type="slidenum">
              <a:rPr lang="en-US" smtClean="0"/>
              <a:t>‹#›</a:t>
            </a:fld>
            <a:endParaRPr lang="en-US"/>
          </a:p>
        </p:txBody>
      </p:sp>
    </p:spTree>
    <p:extLst>
      <p:ext uri="{BB962C8B-B14F-4D97-AF65-F5344CB8AC3E}">
        <p14:creationId xmlns:p14="http://schemas.microsoft.com/office/powerpoint/2010/main" val="2559218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A93292-D432-4DEF-834B-29AB2D4FAE46}"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311B4-B748-4EEB-B524-49E636508474}" type="slidenum">
              <a:rPr lang="en-US" smtClean="0"/>
              <a:t>‹#›</a:t>
            </a:fld>
            <a:endParaRPr lang="en-US"/>
          </a:p>
        </p:txBody>
      </p:sp>
    </p:spTree>
    <p:extLst>
      <p:ext uri="{BB962C8B-B14F-4D97-AF65-F5344CB8AC3E}">
        <p14:creationId xmlns:p14="http://schemas.microsoft.com/office/powerpoint/2010/main" val="41149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A93292-D432-4DEF-834B-29AB2D4FAE46}"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311B4-B748-4EEB-B524-49E636508474}" type="slidenum">
              <a:rPr lang="en-US" smtClean="0"/>
              <a:t>‹#›</a:t>
            </a:fld>
            <a:endParaRPr lang="en-US"/>
          </a:p>
        </p:txBody>
      </p:sp>
    </p:spTree>
    <p:extLst>
      <p:ext uri="{BB962C8B-B14F-4D97-AF65-F5344CB8AC3E}">
        <p14:creationId xmlns:p14="http://schemas.microsoft.com/office/powerpoint/2010/main" val="200720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A93292-D432-4DEF-834B-29AB2D4FAE46}"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311B4-B748-4EEB-B524-49E636508474}" type="slidenum">
              <a:rPr lang="en-US" smtClean="0"/>
              <a:t>‹#›</a:t>
            </a:fld>
            <a:endParaRPr lang="en-US"/>
          </a:p>
        </p:txBody>
      </p:sp>
    </p:spTree>
    <p:extLst>
      <p:ext uri="{BB962C8B-B14F-4D97-AF65-F5344CB8AC3E}">
        <p14:creationId xmlns:p14="http://schemas.microsoft.com/office/powerpoint/2010/main" val="111142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A93292-D432-4DEF-834B-29AB2D4FAE46}"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311B4-B748-4EEB-B524-49E636508474}" type="slidenum">
              <a:rPr lang="en-US" smtClean="0"/>
              <a:t>‹#›</a:t>
            </a:fld>
            <a:endParaRPr lang="en-US"/>
          </a:p>
        </p:txBody>
      </p:sp>
    </p:spTree>
    <p:extLst>
      <p:ext uri="{BB962C8B-B14F-4D97-AF65-F5344CB8AC3E}">
        <p14:creationId xmlns:p14="http://schemas.microsoft.com/office/powerpoint/2010/main" val="275754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A93292-D432-4DEF-834B-29AB2D4FAE46}" type="datetimeFigureOut">
              <a:rPr lang="en-US" smtClean="0"/>
              <a:t>10/16/2014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311B4-B748-4EEB-B524-49E636508474}" type="slidenum">
              <a:rPr lang="en-US" smtClean="0"/>
              <a:t>‹#›</a:t>
            </a:fld>
            <a:endParaRPr lang="en-US"/>
          </a:p>
        </p:txBody>
      </p:sp>
    </p:spTree>
    <p:extLst>
      <p:ext uri="{BB962C8B-B14F-4D97-AF65-F5344CB8AC3E}">
        <p14:creationId xmlns:p14="http://schemas.microsoft.com/office/powerpoint/2010/main" val="3437982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A93292-D432-4DEF-834B-29AB2D4FAE46}" type="datetimeFigureOut">
              <a:rPr lang="en-US" smtClean="0"/>
              <a:t>10/16/2014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311B4-B748-4EEB-B524-49E636508474}" type="slidenum">
              <a:rPr lang="en-US" smtClean="0"/>
              <a:t>‹#›</a:t>
            </a:fld>
            <a:endParaRPr lang="en-US"/>
          </a:p>
        </p:txBody>
      </p:sp>
    </p:spTree>
    <p:extLst>
      <p:ext uri="{BB962C8B-B14F-4D97-AF65-F5344CB8AC3E}">
        <p14:creationId xmlns:p14="http://schemas.microsoft.com/office/powerpoint/2010/main" val="3538208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93292-D432-4DEF-834B-29AB2D4FAE46}" type="datetimeFigureOut">
              <a:rPr lang="en-US" smtClean="0"/>
              <a:t>10/16/2014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311B4-B748-4EEB-B524-49E636508474}" type="slidenum">
              <a:rPr lang="en-US" smtClean="0"/>
              <a:t>‹#›</a:t>
            </a:fld>
            <a:endParaRPr lang="en-US"/>
          </a:p>
        </p:txBody>
      </p:sp>
    </p:spTree>
    <p:extLst>
      <p:ext uri="{BB962C8B-B14F-4D97-AF65-F5344CB8AC3E}">
        <p14:creationId xmlns:p14="http://schemas.microsoft.com/office/powerpoint/2010/main" val="2217076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A93292-D432-4DEF-834B-29AB2D4FAE46}"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311B4-B748-4EEB-B524-49E636508474}" type="slidenum">
              <a:rPr lang="en-US" smtClean="0"/>
              <a:t>‹#›</a:t>
            </a:fld>
            <a:endParaRPr lang="en-US"/>
          </a:p>
        </p:txBody>
      </p:sp>
    </p:spTree>
    <p:extLst>
      <p:ext uri="{BB962C8B-B14F-4D97-AF65-F5344CB8AC3E}">
        <p14:creationId xmlns:p14="http://schemas.microsoft.com/office/powerpoint/2010/main" val="23670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A93292-D432-4DEF-834B-29AB2D4FAE46}"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311B4-B748-4EEB-B524-49E636508474}" type="slidenum">
              <a:rPr lang="en-US" smtClean="0"/>
              <a:t>‹#›</a:t>
            </a:fld>
            <a:endParaRPr lang="en-US"/>
          </a:p>
        </p:txBody>
      </p:sp>
    </p:spTree>
    <p:extLst>
      <p:ext uri="{BB962C8B-B14F-4D97-AF65-F5344CB8AC3E}">
        <p14:creationId xmlns:p14="http://schemas.microsoft.com/office/powerpoint/2010/main" val="1896225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DA93292-D432-4DEF-834B-29AB2D4FAE46}" type="datetimeFigureOut">
              <a:rPr lang="en-US" smtClean="0"/>
              <a:t>10/16/2014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2C311B4-B748-4EEB-B524-49E636508474}" type="slidenum">
              <a:rPr lang="en-US" smtClean="0"/>
              <a:t>‹#›</a:t>
            </a:fld>
            <a:endParaRPr lang="en-US"/>
          </a:p>
        </p:txBody>
      </p:sp>
    </p:spTree>
    <p:extLst>
      <p:ext uri="{BB962C8B-B14F-4D97-AF65-F5344CB8AC3E}">
        <p14:creationId xmlns:p14="http://schemas.microsoft.com/office/powerpoint/2010/main" val="3664087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5" name="TextBox 4"/>
          <p:cNvSpPr txBox="1"/>
          <p:nvPr/>
        </p:nvSpPr>
        <p:spPr>
          <a:xfrm>
            <a:off x="1447800" y="4724400"/>
            <a:ext cx="2590800" cy="4231928"/>
          </a:xfrm>
          <a:prstGeom prst="rect">
            <a:avLst/>
          </a:prstGeom>
          <a:noFill/>
        </p:spPr>
        <p:txBody>
          <a:bodyPr wrap="square" rtlCol="0">
            <a:spAutoFit/>
          </a:bodyPr>
          <a:lstStyle>
            <a:defPPr>
              <a:defRPr lang="en-US"/>
            </a:defPPr>
            <a:lvl1pPr>
              <a:defRPr sz="1200">
                <a:solidFill>
                  <a:srgbClr val="C00000"/>
                </a:solidFill>
                <a:latin typeface="Liberation Serif" panose="02020503050405090304" pitchFamily="18" charset="0"/>
              </a:defRPr>
            </a:lvl1pPr>
          </a:lstStyle>
          <a:p>
            <a:r>
              <a:rPr lang="en-US" dirty="0">
                <a:solidFill>
                  <a:srgbClr val="960000"/>
                </a:solidFill>
              </a:rPr>
              <a:t>Description</a:t>
            </a:r>
          </a:p>
          <a:p>
            <a:endParaRPr lang="en-US" sz="600" dirty="0"/>
          </a:p>
          <a:p>
            <a:r>
              <a:rPr lang="en-US" sz="1100" dirty="0" smtClean="0">
                <a:solidFill>
                  <a:schemeClr val="tx1"/>
                </a:solidFill>
                <a:latin typeface="+mn-lt"/>
              </a:rPr>
              <a:t>The downtown South Bend branch of the St. Joseph County Library, built in 1998, has a full basement foundation with thickened walls at a height of 10’.</a:t>
            </a:r>
            <a:endParaRPr lang="en-US" sz="1100" dirty="0">
              <a:solidFill>
                <a:schemeClr val="tx1"/>
              </a:solidFill>
              <a:latin typeface="+mn-lt"/>
            </a:endParaRPr>
          </a:p>
          <a:p>
            <a:endParaRPr lang="en-US" dirty="0"/>
          </a:p>
          <a:p>
            <a:r>
              <a:rPr lang="en-US" dirty="0">
                <a:solidFill>
                  <a:srgbClr val="960000"/>
                </a:solidFill>
              </a:rPr>
              <a:t>Requirements &amp; </a:t>
            </a:r>
            <a:r>
              <a:rPr lang="en-US" dirty="0" smtClean="0">
                <a:solidFill>
                  <a:srgbClr val="960000"/>
                </a:solidFill>
              </a:rPr>
              <a:t>Challenges</a:t>
            </a:r>
          </a:p>
          <a:p>
            <a:endParaRPr lang="en-US" sz="600" dirty="0"/>
          </a:p>
          <a:p>
            <a:r>
              <a:rPr lang="en-US" sz="1100" dirty="0" smtClean="0">
                <a:solidFill>
                  <a:schemeClr val="tx1"/>
                </a:solidFill>
                <a:latin typeface="+mn-lt"/>
              </a:rPr>
              <a:t>Small cracks in the foundation wall created issues with leaks during periods of heavy rain and snow melt, causing damage to boxes and other items stored in this area. Being the main branch for the county library system, many of the stored items, books, and other records have historical or other market value. </a:t>
            </a:r>
          </a:p>
          <a:p>
            <a:endParaRPr lang="en-US" sz="600" dirty="0">
              <a:solidFill>
                <a:schemeClr val="tx1"/>
              </a:solidFill>
              <a:latin typeface="+mn-lt"/>
            </a:endParaRPr>
          </a:p>
          <a:p>
            <a:r>
              <a:rPr lang="en-US" sz="1100" dirty="0" smtClean="0">
                <a:solidFill>
                  <a:schemeClr val="tx1"/>
                </a:solidFill>
                <a:latin typeface="+mn-lt"/>
              </a:rPr>
              <a:t>The SJCL needed a way to waterproof the cracks without requiring exterior excavation, and that would allow for shelving and filing cabinets to be placed directly against the wall without obstruction. </a:t>
            </a:r>
            <a:endParaRPr lang="en-US" sz="1100" dirty="0">
              <a:solidFill>
                <a:schemeClr val="tx1"/>
              </a:solidFill>
              <a:latin typeface="+mn-lt"/>
            </a:endParaRPr>
          </a:p>
          <a:p>
            <a:endParaRPr lang="en-US" dirty="0"/>
          </a:p>
        </p:txBody>
      </p:sp>
      <p:sp>
        <p:nvSpPr>
          <p:cNvPr id="6" name="TextBox 5"/>
          <p:cNvSpPr txBox="1"/>
          <p:nvPr/>
        </p:nvSpPr>
        <p:spPr>
          <a:xfrm>
            <a:off x="4191000" y="4206151"/>
            <a:ext cx="2590800" cy="4231928"/>
          </a:xfrm>
          <a:prstGeom prst="rect">
            <a:avLst/>
          </a:prstGeom>
          <a:noFill/>
        </p:spPr>
        <p:txBody>
          <a:bodyPr wrap="square" rtlCol="0">
            <a:spAutoFit/>
          </a:bodyPr>
          <a:lstStyle/>
          <a:p>
            <a:r>
              <a:rPr lang="en-US" sz="1200" dirty="0" smtClean="0">
                <a:solidFill>
                  <a:srgbClr val="960000"/>
                </a:solidFill>
                <a:latin typeface="Liberation Serif" panose="02020503050405090304" pitchFamily="18" charset="0"/>
              </a:rPr>
              <a:t>Solution</a:t>
            </a:r>
          </a:p>
          <a:p>
            <a:endParaRPr lang="en-US" sz="600" dirty="0">
              <a:latin typeface="Liberation Serif" panose="02020503050405090304" pitchFamily="18" charset="0"/>
            </a:endParaRPr>
          </a:p>
          <a:p>
            <a:r>
              <a:rPr lang="en-US" sz="1100" dirty="0" smtClean="0">
                <a:solidFill>
                  <a:schemeClr val="tx1"/>
                </a:solidFill>
                <a:latin typeface="+mn-lt"/>
              </a:rPr>
              <a:t>3D Structural recommended the </a:t>
            </a:r>
            <a:r>
              <a:rPr lang="en-US" sz="1100" dirty="0" smtClean="0"/>
              <a:t>Hydrophilic Urethane injection process  to seal the more substantial foundation crack lines. After the outer epoxy coatings and injection ports were set and the cracks were injected, the ports and epoxy were removed . Waterproofing compound and vinyl patch mix were used to cover the cover the  remaining cracked areas. </a:t>
            </a:r>
          </a:p>
          <a:p>
            <a:endParaRPr lang="en-US" sz="600" dirty="0"/>
          </a:p>
          <a:p>
            <a:r>
              <a:rPr lang="en-US" sz="1100" dirty="0" smtClean="0"/>
              <a:t>The application of the vinyl patch created a flush wall surface suitable for painting and free of obstruction for bookcases and other storage elements. </a:t>
            </a:r>
            <a:endParaRPr lang="en-US" sz="1200" dirty="0" smtClean="0">
              <a:latin typeface="Liberation Serif" panose="02020503050405090304" pitchFamily="18" charset="0"/>
            </a:endParaRPr>
          </a:p>
          <a:p>
            <a:endParaRPr lang="en-US" sz="1200" dirty="0">
              <a:latin typeface="Liberation Serif" panose="02020503050405090304" pitchFamily="18" charset="0"/>
            </a:endParaRPr>
          </a:p>
          <a:p>
            <a:r>
              <a:rPr lang="en-US" sz="1200" dirty="0" smtClean="0">
                <a:solidFill>
                  <a:srgbClr val="960000"/>
                </a:solidFill>
                <a:latin typeface="Liberation Serif" panose="02020503050405090304" pitchFamily="18" charset="0"/>
              </a:rPr>
              <a:t>Results</a:t>
            </a:r>
          </a:p>
          <a:p>
            <a:endParaRPr lang="en-US" sz="600" dirty="0">
              <a:solidFill>
                <a:srgbClr val="C00000"/>
              </a:solidFill>
              <a:latin typeface="Liberation Serif" panose="02020503050405090304" pitchFamily="18" charset="0"/>
            </a:endParaRPr>
          </a:p>
          <a:p>
            <a:r>
              <a:rPr lang="en-US" sz="1100" dirty="0" smtClean="0"/>
              <a:t>After t</a:t>
            </a:r>
            <a:r>
              <a:rPr lang="en-US" sz="1100" dirty="0" smtClean="0">
                <a:solidFill>
                  <a:schemeClr val="tx1"/>
                </a:solidFill>
                <a:latin typeface="+mn-lt"/>
              </a:rPr>
              <a:t>he interior wall wa</a:t>
            </a:r>
            <a:r>
              <a:rPr lang="en-US" sz="1100" dirty="0" smtClean="0"/>
              <a:t>s painted, the bookshelves  and other storage elements were placed back into the area. There have been no recurrence of leaks within the first two years of the repair.  </a:t>
            </a:r>
            <a:endParaRPr lang="en-US" sz="1100" dirty="0" smtClean="0">
              <a:solidFill>
                <a:schemeClr val="tx1"/>
              </a:solidFill>
              <a:latin typeface="+mn-lt"/>
            </a:endParaRPr>
          </a:p>
          <a:p>
            <a:endParaRPr lang="en-US" sz="1200" dirty="0">
              <a:solidFill>
                <a:srgbClr val="C00000"/>
              </a:solidFill>
              <a:latin typeface="Liberation Serif" panose="02020503050405090304" pitchFamily="18" charset="0"/>
            </a:endParaRPr>
          </a:p>
        </p:txBody>
      </p:sp>
      <p:sp>
        <p:nvSpPr>
          <p:cNvPr id="7" name="TextBox 6"/>
          <p:cNvSpPr txBox="1"/>
          <p:nvPr/>
        </p:nvSpPr>
        <p:spPr>
          <a:xfrm>
            <a:off x="1447800" y="4200436"/>
            <a:ext cx="27432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smtClean="0"/>
              <a:t>Location: </a:t>
            </a:r>
            <a:r>
              <a:rPr lang="en-US" sz="1100" dirty="0" smtClean="0"/>
              <a:t>South Bend, Indiana</a:t>
            </a:r>
            <a:endParaRPr lang="en-US" sz="1100" b="1" dirty="0" smtClean="0"/>
          </a:p>
          <a:p>
            <a:r>
              <a:rPr lang="en-US" sz="1100" b="1" dirty="0" smtClean="0"/>
              <a:t>Engineer: </a:t>
            </a:r>
            <a:r>
              <a:rPr lang="en-US" sz="1100" dirty="0" smtClean="0"/>
              <a:t> </a:t>
            </a:r>
            <a:r>
              <a:rPr lang="en-US" sz="1100" i="1" dirty="0" smtClean="0"/>
              <a:t>n/a (in-house design)</a:t>
            </a:r>
            <a:endParaRPr lang="en-US" sz="1100" dirty="0" smtClean="0"/>
          </a:p>
        </p:txBody>
      </p:sp>
      <p:pic>
        <p:nvPicPr>
          <p:cNvPr id="1026" name="Picture 2" descr="C:\Users\3D Structural\Google Drive\Photos\St. Joe Library\69232_10151331303034003_600284755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800" y="1"/>
            <a:ext cx="2743200" cy="173638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3D Structural\Google Drive\Photos\St. Joe Library\St. Joe Library.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47800" y="1755437"/>
            <a:ext cx="2667000" cy="14449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3D Structural\Google Drive\Photos\St. Joe Library\St. Joe Library_after.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14800" y="1755436"/>
            <a:ext cx="2743200" cy="1444963"/>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a:xfrm flipV="1">
            <a:off x="4125433" y="0"/>
            <a:ext cx="0" cy="32004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2" descr="C:\Users\3D Structural\Google Drive\Photos\St. Joe Library\PHOTO_20141016_123613.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57324" y="-1"/>
            <a:ext cx="2657475" cy="1736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921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260</Words>
  <Application>Microsoft Office PowerPoint</Application>
  <PresentationFormat>On-screen Show (4:3)</PresentationFormat>
  <Paragraphs>20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Dale Shafer</dc:creator>
  <cp:lastModifiedBy>Dale Shafer</cp:lastModifiedBy>
  <cp:revision>26</cp:revision>
  <dcterms:created xsi:type="dcterms:W3CDTF">2014-08-22T14:30:01Z</dcterms:created>
  <dcterms:modified xsi:type="dcterms:W3CDTF">2014-10-16T17:42:09Z</dcterms:modified>
</cp:coreProperties>
</file>